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61"/>
  </p:notesMasterIdLst>
  <p:sldIdLst>
    <p:sldId id="256" r:id="rId3"/>
    <p:sldId id="257" r:id="rId4"/>
    <p:sldId id="258" r:id="rId5"/>
    <p:sldId id="284" r:id="rId6"/>
    <p:sldId id="286" r:id="rId7"/>
    <p:sldId id="287" r:id="rId8"/>
    <p:sldId id="777" r:id="rId9"/>
    <p:sldId id="778" r:id="rId10"/>
    <p:sldId id="779" r:id="rId11"/>
    <p:sldId id="288" r:id="rId12"/>
    <p:sldId id="289" r:id="rId13"/>
    <p:sldId id="780" r:id="rId14"/>
    <p:sldId id="781" r:id="rId15"/>
    <p:sldId id="782" r:id="rId16"/>
    <p:sldId id="783" r:id="rId17"/>
    <p:sldId id="290" r:id="rId18"/>
    <p:sldId id="784" r:id="rId19"/>
    <p:sldId id="785" r:id="rId20"/>
    <p:sldId id="786" r:id="rId21"/>
    <p:sldId id="291" r:id="rId22"/>
    <p:sldId id="787" r:id="rId23"/>
    <p:sldId id="788" r:id="rId24"/>
    <p:sldId id="292" r:id="rId25"/>
    <p:sldId id="789" r:id="rId26"/>
    <p:sldId id="790" r:id="rId27"/>
    <p:sldId id="791" r:id="rId28"/>
    <p:sldId id="293" r:id="rId29"/>
    <p:sldId id="294" r:id="rId30"/>
    <p:sldId id="296" r:id="rId31"/>
    <p:sldId id="297" r:id="rId32"/>
    <p:sldId id="298" r:id="rId33"/>
    <p:sldId id="752" r:id="rId34"/>
    <p:sldId id="792" r:id="rId35"/>
    <p:sldId id="793" r:id="rId36"/>
    <p:sldId id="794" r:id="rId37"/>
    <p:sldId id="753" r:id="rId38"/>
    <p:sldId id="754" r:id="rId39"/>
    <p:sldId id="755" r:id="rId40"/>
    <p:sldId id="756" r:id="rId41"/>
    <p:sldId id="757" r:id="rId42"/>
    <p:sldId id="758" r:id="rId43"/>
    <p:sldId id="761" r:id="rId44"/>
    <p:sldId id="759" r:id="rId45"/>
    <p:sldId id="760" r:id="rId46"/>
    <p:sldId id="762" r:id="rId47"/>
    <p:sldId id="763" r:id="rId48"/>
    <p:sldId id="764" r:id="rId49"/>
    <p:sldId id="765" r:id="rId50"/>
    <p:sldId id="769" r:id="rId51"/>
    <p:sldId id="766" r:id="rId52"/>
    <p:sldId id="767" r:id="rId53"/>
    <p:sldId id="770" r:id="rId54"/>
    <p:sldId id="768" r:id="rId55"/>
    <p:sldId id="773" r:id="rId56"/>
    <p:sldId id="774" r:id="rId57"/>
    <p:sldId id="775" r:id="rId58"/>
    <p:sldId id="776" r:id="rId59"/>
    <p:sldId id="283" r:id="rId6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45B"/>
    <a:srgbClr val="C55A11"/>
    <a:srgbClr val="203864"/>
    <a:srgbClr val="7C7C7C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59" autoAdjust="0"/>
  </p:normalViewPr>
  <p:slideViewPr>
    <p:cSldViewPr snapToGrid="0">
      <p:cViewPr varScale="1">
        <p:scale>
          <a:sx n="83" d="100"/>
          <a:sy n="83" d="100"/>
        </p:scale>
        <p:origin x="24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7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086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26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6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9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62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0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938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7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3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84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72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6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572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415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425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80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126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7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26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971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904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694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665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324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854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137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982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508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7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77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462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681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672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940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817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583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603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370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129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68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404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47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669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385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42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884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9180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71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75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27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24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40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porque não usamos HTTP igual na outra aula?</a:t>
            </a:r>
          </a:p>
        </p:txBody>
      </p:sp>
    </p:spTree>
    <p:extLst>
      <p:ext uri="{BB962C8B-B14F-4D97-AF65-F5344CB8AC3E}">
        <p14:creationId xmlns:p14="http://schemas.microsoft.com/office/powerpoint/2010/main" val="23476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9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9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EE5626-FF7B-2D11-638A-BF7CF601486E}"/>
              </a:ext>
            </a:extLst>
          </p:cNvPr>
          <p:cNvGrpSpPr/>
          <p:nvPr/>
        </p:nvGrpSpPr>
        <p:grpSpPr>
          <a:xfrm>
            <a:off x="4827290" y="3800916"/>
            <a:ext cx="3393254" cy="1094466"/>
            <a:chOff x="80485" y="5051673"/>
            <a:chExt cx="3393254" cy="1094466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5E6E87F6-DA85-A338-3050-12A104685CD5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UM PARA UM</a:t>
              </a:r>
              <a:endParaRPr lang="pt-BR" sz="1200" b="1" kern="1200" dirty="0">
                <a:solidFill>
                  <a:srgbClr val="ED145B"/>
                </a:solidFill>
                <a:latin typeface="+mj-lt"/>
              </a:endParaRPr>
            </a:p>
          </p:txBody>
        </p:sp>
        <p:sp>
          <p:nvSpPr>
            <p:cNvPr id="12" name="Rectangle 86">
              <a:extLst>
                <a:ext uri="{FF2B5EF4-FFF2-40B4-BE49-F238E27FC236}">
                  <a16:creationId xmlns:a16="http://schemas.microsoft.com/office/drawing/2014/main" id="{7725016E-BF9C-BCBE-62E5-EDE800485693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8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EE5626-FF7B-2D11-638A-BF7CF601486E}"/>
              </a:ext>
            </a:extLst>
          </p:cNvPr>
          <p:cNvGrpSpPr/>
          <p:nvPr/>
        </p:nvGrpSpPr>
        <p:grpSpPr>
          <a:xfrm>
            <a:off x="4827290" y="3800916"/>
            <a:ext cx="3393254" cy="1094466"/>
            <a:chOff x="80485" y="5051673"/>
            <a:chExt cx="3393254" cy="1094466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5E6E87F6-DA85-A338-3050-12A104685CD5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UM PARA UM</a:t>
              </a:r>
              <a:endParaRPr lang="pt-BR" sz="1200" b="1" kern="1200" dirty="0">
                <a:solidFill>
                  <a:srgbClr val="ED145B"/>
                </a:solidFill>
                <a:latin typeface="+mj-lt"/>
              </a:endParaRPr>
            </a:p>
          </p:txBody>
        </p:sp>
        <p:sp>
          <p:nvSpPr>
            <p:cNvPr id="12" name="Rectangle 86">
              <a:extLst>
                <a:ext uri="{FF2B5EF4-FFF2-40B4-BE49-F238E27FC236}">
                  <a16:creationId xmlns:a16="http://schemas.microsoft.com/office/drawing/2014/main" id="{7725016E-BF9C-BCBE-62E5-EDE800485693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A78452-FB94-A8B7-8379-44502A1A3912}"/>
              </a:ext>
            </a:extLst>
          </p:cNvPr>
          <p:cNvGrpSpPr/>
          <p:nvPr/>
        </p:nvGrpSpPr>
        <p:grpSpPr>
          <a:xfrm>
            <a:off x="4827290" y="5103780"/>
            <a:ext cx="3393254" cy="1094466"/>
            <a:chOff x="5618474" y="1049829"/>
            <a:chExt cx="3393254" cy="1094466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D54753E5-5684-DD09-0F88-838CA64020D3}"/>
                </a:ext>
              </a:extLst>
            </p:cNvPr>
            <p:cNvSpPr/>
            <p:nvPr/>
          </p:nvSpPr>
          <p:spPr>
            <a:xfrm>
              <a:off x="5831309" y="1049829"/>
              <a:ext cx="3180419" cy="1094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Porque HTTP é </a:t>
              </a:r>
              <a:r>
                <a:rPr lang="pt-BR" sz="1200" b="1" dirty="0">
                  <a:solidFill>
                    <a:srgbClr val="ED145B"/>
                  </a:solidFill>
                  <a:latin typeface="+mj-lt"/>
                </a:rPr>
                <a:t>PESADO e CHEIO DE REGRAS</a:t>
              </a: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.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A3BD980-E5F0-E50D-D134-2927D123D81F}"/>
                </a:ext>
              </a:extLst>
            </p:cNvPr>
            <p:cNvSpPr/>
            <p:nvPr/>
          </p:nvSpPr>
          <p:spPr>
            <a:xfrm>
              <a:off x="5618474" y="1049829"/>
              <a:ext cx="212834" cy="10944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9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9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9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373608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1755120" y="3840062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Confiável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1579157" y="3972375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7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373608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350910" y="457224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1755120" y="3840062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Confiável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1755120" y="4676223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Simples!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1579157" y="3972375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1579157" y="4805620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50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06 – MQTT</a:t>
            </a:r>
            <a:endParaRPr dirty="0"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379396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5493742" y="3897936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Suporta apenas TLS e SSL;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5317779" y="4030249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379396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4089532" y="463012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5493742" y="3897936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Suporta apenas TLS e SSL;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5493742" y="4734097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 criptografia do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payload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é de responsabilidade da aplicação;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5317779" y="4030249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5317779" y="4863494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</p:spTree>
    <p:extLst>
      <p:ext uri="{BB962C8B-B14F-4D97-AF65-F5344CB8AC3E}">
        <p14:creationId xmlns:p14="http://schemas.microsoft.com/office/powerpoint/2010/main" val="357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6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452F120-CD0A-5FA2-0852-400E49A0AA14}"/>
              </a:ext>
            </a:extLst>
          </p:cNvPr>
          <p:cNvGrpSpPr/>
          <p:nvPr/>
        </p:nvGrpSpPr>
        <p:grpSpPr>
          <a:xfrm>
            <a:off x="3277259" y="3230487"/>
            <a:ext cx="5052847" cy="724163"/>
            <a:chOff x="3277259" y="3346233"/>
            <a:chExt cx="5052847" cy="7241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FDCE6FD-92F1-FBC1-3031-4EFA8053B0CD}"/>
                </a:ext>
              </a:extLst>
            </p:cNvPr>
            <p:cNvSpPr/>
            <p:nvPr/>
          </p:nvSpPr>
          <p:spPr>
            <a:xfrm flipH="1">
              <a:off x="3277259" y="3346233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27CB13-FE2D-A6F1-43D2-153F59B5C234}"/>
                </a:ext>
              </a:extLst>
            </p:cNvPr>
            <p:cNvSpPr/>
            <p:nvPr/>
          </p:nvSpPr>
          <p:spPr>
            <a:xfrm flipH="1">
              <a:off x="4108890" y="3346233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C55A11"/>
                  </a:solidFill>
                  <a:latin typeface="Calibri" panose="020F0502020204030204"/>
                </a:rPr>
                <a:t>SUBSCRIBERS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se inscrevem num tópico e recebem as mensagens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887ABE-FF34-3D86-674E-63FEA5D01317}"/>
                </a:ext>
              </a:extLst>
            </p:cNvPr>
            <p:cNvSpPr txBox="1"/>
            <p:nvPr/>
          </p:nvSpPr>
          <p:spPr>
            <a:xfrm>
              <a:off x="3473173" y="3450107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6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452F120-CD0A-5FA2-0852-400E49A0AA14}"/>
              </a:ext>
            </a:extLst>
          </p:cNvPr>
          <p:cNvGrpSpPr/>
          <p:nvPr/>
        </p:nvGrpSpPr>
        <p:grpSpPr>
          <a:xfrm>
            <a:off x="3277259" y="3230487"/>
            <a:ext cx="5052847" cy="724163"/>
            <a:chOff x="3277259" y="3346233"/>
            <a:chExt cx="5052847" cy="7241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FDCE6FD-92F1-FBC1-3031-4EFA8053B0CD}"/>
                </a:ext>
              </a:extLst>
            </p:cNvPr>
            <p:cNvSpPr/>
            <p:nvPr/>
          </p:nvSpPr>
          <p:spPr>
            <a:xfrm flipH="1">
              <a:off x="3277259" y="3346233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27CB13-FE2D-A6F1-43D2-153F59B5C234}"/>
                </a:ext>
              </a:extLst>
            </p:cNvPr>
            <p:cNvSpPr/>
            <p:nvPr/>
          </p:nvSpPr>
          <p:spPr>
            <a:xfrm flipH="1">
              <a:off x="4108890" y="3346233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C55A11"/>
                  </a:solidFill>
                  <a:latin typeface="Calibri" panose="020F0502020204030204"/>
                </a:rPr>
                <a:t>SUBSCRIBERS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se inscrevem num tópico e recebem as mensagens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887ABE-FF34-3D86-674E-63FEA5D01317}"/>
                </a:ext>
              </a:extLst>
            </p:cNvPr>
            <p:cNvSpPr txBox="1"/>
            <p:nvPr/>
          </p:nvSpPr>
          <p:spPr>
            <a:xfrm>
              <a:off x="3473173" y="3450107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BBAD7AD-9DC1-9C0F-80FF-E9BD9AA64D97}"/>
              </a:ext>
            </a:extLst>
          </p:cNvPr>
          <p:cNvGrpSpPr/>
          <p:nvPr/>
        </p:nvGrpSpPr>
        <p:grpSpPr>
          <a:xfrm>
            <a:off x="3972911" y="4775110"/>
            <a:ext cx="5052848" cy="724163"/>
            <a:chOff x="3972911" y="4265821"/>
            <a:chExt cx="5052848" cy="724163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2B91FBC4-044B-AFEF-BC6C-76F274FA6A93}"/>
                </a:ext>
              </a:extLst>
            </p:cNvPr>
            <p:cNvSpPr/>
            <p:nvPr/>
          </p:nvSpPr>
          <p:spPr>
            <a:xfrm flipH="1">
              <a:off x="3972911" y="4265821"/>
              <a:ext cx="1024758" cy="72416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FA0160-0C6F-8DA4-9394-B0D488321EB4}"/>
                </a:ext>
              </a:extLst>
            </p:cNvPr>
            <p:cNvSpPr/>
            <p:nvPr/>
          </p:nvSpPr>
          <p:spPr>
            <a:xfrm flipH="1">
              <a:off x="4804543" y="4265821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7C7C7C"/>
                  </a:solidFill>
                  <a:latin typeface="Calibri" panose="020F0502020204030204"/>
                </a:rPr>
                <a:t>BROKER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Aplicação responsável pelo intermédio das trocas de mensagens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F12E6-5FF3-7BD8-78FA-882D714B5BFE}"/>
                </a:ext>
              </a:extLst>
            </p:cNvPr>
            <p:cNvSpPr txBox="1"/>
            <p:nvPr/>
          </p:nvSpPr>
          <p:spPr>
            <a:xfrm>
              <a:off x="4201513" y="4385528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51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3AD6AF5-2B08-8E7B-DA5A-6008864A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159"/>
            <a:ext cx="9144000" cy="49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056C4F-0740-CEFE-E010-C94219B3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1" y="827226"/>
            <a:ext cx="7975198" cy="52035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12B672-4B0F-6BA2-3594-1E5242D6F317}"/>
              </a:ext>
            </a:extLst>
          </p:cNvPr>
          <p:cNvSpPr txBox="1"/>
          <p:nvPr/>
        </p:nvSpPr>
        <p:spPr>
          <a:xfrm>
            <a:off x="584401" y="5965471"/>
            <a:ext cx="46761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756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D9BC1D-1FFD-4843-747F-1C0C32F4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889"/>
            <a:ext cx="9144000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2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1877832"/>
            <a:ext cx="462534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O que é o protocolo MQTT?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Desvantagens;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Componentes do Modelo;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Segurança e Qualidade de Serviço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Implementações e Exemplo;</a:t>
            </a: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31974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1DBCDE-DB60-DEAA-A210-6598152C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13"/>
            <a:ext cx="9144000" cy="43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D14AB-0EC3-3145-875A-74BE6CF01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2" b="46046"/>
          <a:stretch/>
        </p:blipFill>
        <p:spPr>
          <a:xfrm>
            <a:off x="0" y="1456749"/>
            <a:ext cx="9169400" cy="2430684"/>
          </a:xfrm>
          <a:prstGeom prst="rect">
            <a:avLst/>
          </a:prstGeom>
        </p:spPr>
      </p:pic>
      <p:sp>
        <p:nvSpPr>
          <p:cNvPr id="7" name="ZoneTexte 54 - 3 - 1">
            <a:extLst>
              <a:ext uri="{FF2B5EF4-FFF2-40B4-BE49-F238E27FC236}">
                <a16:creationId xmlns:a16="http://schemas.microsoft.com/office/drawing/2014/main" id="{2F3EA463-7E5D-0383-0B79-D4C70B31E207}"/>
              </a:ext>
            </a:extLst>
          </p:cNvPr>
          <p:cNvSpPr txBox="1"/>
          <p:nvPr/>
        </p:nvSpPr>
        <p:spPr>
          <a:xfrm>
            <a:off x="1101341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A conexão entre </a:t>
            </a:r>
            <a:r>
              <a:rPr lang="pt-BR" sz="1800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</a:t>
            </a: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 é via TCP, com opções de login, e usa criptografia do canal de comunicação, Normalmente SSL/TLS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67">
            <a:extLst>
              <a:ext uri="{FF2B5EF4-FFF2-40B4-BE49-F238E27FC236}">
                <a16:creationId xmlns:a16="http://schemas.microsoft.com/office/drawing/2014/main" id="{199EF70D-DB9C-1CF6-2EF4-51E3CA47A5CC}"/>
              </a:ext>
            </a:extLst>
          </p:cNvPr>
          <p:cNvCxnSpPr>
            <a:cxnSpLocks/>
          </p:cNvCxnSpPr>
          <p:nvPr/>
        </p:nvCxnSpPr>
        <p:spPr>
          <a:xfrm rot="5400000">
            <a:off x="3677934" y="5309678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54 - 3 - 2">
            <a:extLst>
              <a:ext uri="{FF2B5EF4-FFF2-40B4-BE49-F238E27FC236}">
                <a16:creationId xmlns:a16="http://schemas.microsoft.com/office/drawing/2014/main" id="{948C2725-FDFF-0971-1FEB-B9827970118A}"/>
              </a:ext>
            </a:extLst>
          </p:cNvPr>
          <p:cNvSpPr txBox="1"/>
          <p:nvPr/>
        </p:nvSpPr>
        <p:spPr>
          <a:xfrm>
            <a:off x="4996653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Fornece três níveis de Qualidade de Serviço (</a:t>
            </a:r>
            <a:r>
              <a:rPr lang="pt-BR" sz="1800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QoS</a:t>
            </a: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) indicando como deve ser a relação entre os elementos comunicantes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9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83003D9-6BA7-1F3C-C9D6-EE7B3F9A0AFA}"/>
              </a:ext>
            </a:extLst>
          </p:cNvPr>
          <p:cNvGrpSpPr/>
          <p:nvPr/>
        </p:nvGrpSpPr>
        <p:grpSpPr>
          <a:xfrm>
            <a:off x="4332549" y="3420035"/>
            <a:ext cx="4695704" cy="883735"/>
            <a:chOff x="3215680" y="2348880"/>
            <a:chExt cx="6902589" cy="1296144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B22BD22-35F7-955E-4D71-BA70AC6366BB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1</a:t>
              </a: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6CA44D9E-25E5-A3AA-9480-35589D5EEFE5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AAFD02CD-F7A8-CFD0-CDCF-82BB0854049D}"/>
                </a:ext>
              </a:extLst>
            </p:cNvPr>
            <p:cNvSpPr/>
            <p:nvPr/>
          </p:nvSpPr>
          <p:spPr>
            <a:xfrm>
              <a:off x="5591945" y="2348880"/>
              <a:ext cx="4526324" cy="1296144"/>
            </a:xfrm>
            <a:prstGeom prst="roundRect">
              <a:avLst>
                <a:gd name="adj" fmla="val 95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Existe confirmação de entrega, o que pode gerar várias mensagens iguais devido a atraso na resposta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8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83003D9-6BA7-1F3C-C9D6-EE7B3F9A0AFA}"/>
              </a:ext>
            </a:extLst>
          </p:cNvPr>
          <p:cNvGrpSpPr/>
          <p:nvPr/>
        </p:nvGrpSpPr>
        <p:grpSpPr>
          <a:xfrm>
            <a:off x="4332549" y="3420035"/>
            <a:ext cx="4695704" cy="883735"/>
            <a:chOff x="3215680" y="2348880"/>
            <a:chExt cx="6902589" cy="1296144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B22BD22-35F7-955E-4D71-BA70AC6366BB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1</a:t>
              </a: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6CA44D9E-25E5-A3AA-9480-35589D5EEFE5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AAFD02CD-F7A8-CFD0-CDCF-82BB0854049D}"/>
                </a:ext>
              </a:extLst>
            </p:cNvPr>
            <p:cNvSpPr/>
            <p:nvPr/>
          </p:nvSpPr>
          <p:spPr>
            <a:xfrm>
              <a:off x="5591945" y="2348880"/>
              <a:ext cx="4526324" cy="1296144"/>
            </a:xfrm>
            <a:prstGeom prst="roundRect">
              <a:avLst>
                <a:gd name="adj" fmla="val 95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Existe confirmação de entrega, o que pode gerar várias mensagens iguais devido a atraso na resposta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FBDE535-2111-B3C4-898A-87AAC6AE7399}"/>
              </a:ext>
            </a:extLst>
          </p:cNvPr>
          <p:cNvGrpSpPr/>
          <p:nvPr/>
        </p:nvGrpSpPr>
        <p:grpSpPr>
          <a:xfrm>
            <a:off x="4332549" y="5001734"/>
            <a:ext cx="4695704" cy="883735"/>
            <a:chOff x="3215680" y="2348880"/>
            <a:chExt cx="6902589" cy="1296144"/>
          </a:xfrm>
        </p:grpSpPr>
        <p:sp>
          <p:nvSpPr>
            <p:cNvPr id="16" name="Rectangle: Rounded Corners 11">
              <a:extLst>
                <a:ext uri="{FF2B5EF4-FFF2-40B4-BE49-F238E27FC236}">
                  <a16:creationId xmlns:a16="http://schemas.microsoft.com/office/drawing/2014/main" id="{1A69D342-F1EE-24E6-C076-E9F2AAD41727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2</a:t>
              </a:r>
            </a:p>
          </p:txBody>
        </p:sp>
        <p:sp>
          <p:nvSpPr>
            <p:cNvPr id="17" name="Rectangle: Rounded Corners 12">
              <a:extLst>
                <a:ext uri="{FF2B5EF4-FFF2-40B4-BE49-F238E27FC236}">
                  <a16:creationId xmlns:a16="http://schemas.microsoft.com/office/drawing/2014/main" id="{14197581-9C75-C997-707E-A8A692954100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8" name="Rectangle: Rounded Corners 13">
              <a:extLst>
                <a:ext uri="{FF2B5EF4-FFF2-40B4-BE49-F238E27FC236}">
                  <a16:creationId xmlns:a16="http://schemas.microsoft.com/office/drawing/2014/main" id="{9E54425D-44AA-1895-6A35-4AC1D0B27890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Garante a entrega da mensagem exatamente uma vez com confirmação de entrega. É o mais próximo do TCP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AC1598-B53F-CB9B-EDBF-25638A56C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1" b="1919"/>
          <a:stretch/>
        </p:blipFill>
        <p:spPr>
          <a:xfrm>
            <a:off x="776562" y="1397645"/>
            <a:ext cx="759087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EFE1F8-E8FB-C5AC-A50A-D4C3CFB0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820618"/>
            <a:ext cx="8252749" cy="521676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641EA-ABC8-08F2-FF4E-DB4AD5CDAF46}"/>
              </a:ext>
            </a:extLst>
          </p:cNvPr>
          <p:cNvSpPr txBox="1"/>
          <p:nvPr/>
        </p:nvSpPr>
        <p:spPr>
          <a:xfrm>
            <a:off x="781291" y="603738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25974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173" name="Imagem 172">
            <a:extLst>
              <a:ext uri="{FF2B5EF4-FFF2-40B4-BE49-F238E27FC236}">
                <a16:creationId xmlns:a16="http://schemas.microsoft.com/office/drawing/2014/main" id="{EF4522DD-41F2-D628-7F8A-1A72D729E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2"/>
          <a:stretch/>
        </p:blipFill>
        <p:spPr>
          <a:xfrm>
            <a:off x="-1" y="841195"/>
            <a:ext cx="2428211" cy="5675351"/>
          </a:xfrm>
          <a:prstGeom prst="rect">
            <a:avLst/>
          </a:prstGeom>
        </p:spPr>
      </p:pic>
      <p:sp>
        <p:nvSpPr>
          <p:cNvPr id="178" name="ZoneTexte 54 - 3">
            <a:extLst>
              <a:ext uri="{FF2B5EF4-FFF2-40B4-BE49-F238E27FC236}">
                <a16:creationId xmlns:a16="http://schemas.microsoft.com/office/drawing/2014/main" id="{9E90C8F3-4E72-7AE0-2CAB-CB265C95533F}"/>
              </a:ext>
            </a:extLst>
          </p:cNvPr>
          <p:cNvSpPr txBox="1"/>
          <p:nvPr/>
        </p:nvSpPr>
        <p:spPr>
          <a:xfrm>
            <a:off x="2979869" y="2153026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Várias implementações de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Clients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Brokers: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Open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ou Não;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Java, C, C#, Javascript ou Python;</a:t>
            </a:r>
          </a:p>
        </p:txBody>
      </p:sp>
      <p:sp>
        <p:nvSpPr>
          <p:cNvPr id="179" name="ZoneTexte 54 - 1">
            <a:extLst>
              <a:ext uri="{FF2B5EF4-FFF2-40B4-BE49-F238E27FC236}">
                <a16:creationId xmlns:a16="http://schemas.microsoft.com/office/drawing/2014/main" id="{CE7A14AB-E7E9-C92E-5A98-7072A6070379}"/>
              </a:ext>
            </a:extLst>
          </p:cNvPr>
          <p:cNvSpPr txBox="1"/>
          <p:nvPr/>
        </p:nvSpPr>
        <p:spPr>
          <a:xfrm>
            <a:off x="2979869" y="3640624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O Mais famoso é o Open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 MOSQUITTO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	- Windows, Mac, Linux,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Raspberry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etc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;</a:t>
            </a:r>
          </a:p>
          <a:p>
            <a:pPr defTabSz="685800">
              <a:buClrTx/>
            </a:pP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Mas existem outros como o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HiveMQ</a:t>
            </a: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0" name="ZoneTexte 54 - 2">
            <a:extLst>
              <a:ext uri="{FF2B5EF4-FFF2-40B4-BE49-F238E27FC236}">
                <a16:creationId xmlns:a16="http://schemas.microsoft.com/office/drawing/2014/main" id="{EE8FE94E-34FB-8C1D-B43E-1E430505643D}"/>
              </a:ext>
            </a:extLst>
          </p:cNvPr>
          <p:cNvSpPr txBox="1"/>
          <p:nvPr/>
        </p:nvSpPr>
        <p:spPr>
          <a:xfrm>
            <a:off x="2979869" y="5024050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ED145B"/>
                </a:solidFill>
                <a:latin typeface="+mj-lt"/>
                <a:ea typeface="+mn-ea"/>
                <a:cs typeface="+mn-cs"/>
              </a:rPr>
              <a:t>Existem muitos Brokers privados </a:t>
            </a:r>
          </a:p>
        </p:txBody>
      </p:sp>
      <p:cxnSp>
        <p:nvCxnSpPr>
          <p:cNvPr id="181" name="Straight Connector 67">
            <a:extLst>
              <a:ext uri="{FF2B5EF4-FFF2-40B4-BE49-F238E27FC236}">
                <a16:creationId xmlns:a16="http://schemas.microsoft.com/office/drawing/2014/main" id="{D21307D4-AF8F-3F35-2CA1-B8CCA1E03703}"/>
              </a:ext>
            </a:extLst>
          </p:cNvPr>
          <p:cNvCxnSpPr>
            <a:cxnSpLocks/>
          </p:cNvCxnSpPr>
          <p:nvPr/>
        </p:nvCxnSpPr>
        <p:spPr>
          <a:xfrm>
            <a:off x="2876310" y="3091330"/>
            <a:ext cx="5678645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88">
            <a:extLst>
              <a:ext uri="{FF2B5EF4-FFF2-40B4-BE49-F238E27FC236}">
                <a16:creationId xmlns:a16="http://schemas.microsoft.com/office/drawing/2014/main" id="{D57CD680-A428-5E04-B367-FD82E5862B2D}"/>
              </a:ext>
            </a:extLst>
          </p:cNvPr>
          <p:cNvCxnSpPr>
            <a:cxnSpLocks/>
          </p:cNvCxnSpPr>
          <p:nvPr/>
        </p:nvCxnSpPr>
        <p:spPr>
          <a:xfrm>
            <a:off x="2876310" y="4787273"/>
            <a:ext cx="565911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F0FD73-8212-D8AC-DAA1-8235E76A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870"/>
            <a:ext cx="9144000" cy="2488259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6805914" y="153943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D20A18-1C64-CBE5-8198-1F14512BD2D6}"/>
              </a:ext>
            </a:extLst>
          </p:cNvPr>
          <p:cNvSpPr txBox="1"/>
          <p:nvPr/>
        </p:nvSpPr>
        <p:spPr>
          <a:xfrm>
            <a:off x="2286000" y="543602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https://www.hivemq.com/</a:t>
            </a:r>
          </a:p>
        </p:txBody>
      </p:sp>
    </p:spTree>
    <p:extLst>
      <p:ext uri="{BB962C8B-B14F-4D97-AF65-F5344CB8AC3E}">
        <p14:creationId xmlns:p14="http://schemas.microsoft.com/office/powerpoint/2010/main" val="33868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354644" y="133350"/>
            <a:ext cx="448599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sp>
        <p:nvSpPr>
          <p:cNvPr id="2" name="Rounded Rectangle 5 - 1">
            <a:extLst>
              <a:ext uri="{FF2B5EF4-FFF2-40B4-BE49-F238E27FC236}">
                <a16:creationId xmlns:a16="http://schemas.microsoft.com/office/drawing/2014/main" id="{6B6DE350-124E-5C9F-7AE0-966481A8A926}"/>
              </a:ext>
            </a:extLst>
          </p:cNvPr>
          <p:cNvSpPr>
            <a:spLocks/>
          </p:cNvSpPr>
          <p:nvPr/>
        </p:nvSpPr>
        <p:spPr>
          <a:xfrm>
            <a:off x="2354644" y="253773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b="1" kern="1200" dirty="0">
                <a:solidFill>
                  <a:srgbClr val="ED145B"/>
                </a:solidFill>
              </a:rPr>
              <a:t>MQTT</a:t>
            </a:r>
            <a:r>
              <a:rPr lang="pt-BR" sz="1600" kern="1200" dirty="0">
                <a:solidFill>
                  <a:schemeClr val="tx1"/>
                </a:solidFill>
              </a:rPr>
              <a:t> – </a:t>
            </a:r>
            <a:r>
              <a:rPr lang="pt-BR" sz="1600" kern="1200" dirty="0" err="1">
                <a:solidFill>
                  <a:schemeClr val="tx1"/>
                </a:solidFill>
              </a:rPr>
              <a:t>Message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Queue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Telemetry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Transport</a:t>
            </a:r>
            <a:r>
              <a:rPr lang="pt-BR" sz="1600" kern="1200" dirty="0">
                <a:solidFill>
                  <a:schemeClr val="tx1"/>
                </a:solidFill>
              </a:rPr>
              <a:t> é um protocolo leve para dispositivos de IoT e otimizado para a rede TCP/IP, criada pela IBM no final dos anos 90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28F76D82-8A81-297F-262C-F04044ABA3A0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437" y="2351492"/>
            <a:ext cx="1391677" cy="1391677"/>
            <a:chOff x="2955023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Circle: Hollow 322">
              <a:extLst>
                <a:ext uri="{FF2B5EF4-FFF2-40B4-BE49-F238E27FC236}">
                  <a16:creationId xmlns:a16="http://schemas.microsoft.com/office/drawing/2014/main" id="{565122A4-7769-9D6D-E3A4-B0C953C51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F2E5C43A-AED1-0D33-4A24-91F9F0E05050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4" name="Trapezoid 46">
                <a:extLst>
                  <a:ext uri="{FF2B5EF4-FFF2-40B4-BE49-F238E27FC236}">
                    <a16:creationId xmlns:a16="http://schemas.microsoft.com/office/drawing/2014/main" id="{E36A4869-42B8-603D-167A-43F32FFC581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Trapezoid 47">
                <a:extLst>
                  <a:ext uri="{FF2B5EF4-FFF2-40B4-BE49-F238E27FC236}">
                    <a16:creationId xmlns:a16="http://schemas.microsoft.com/office/drawing/2014/main" id="{86073A0B-42C1-F42B-F7C8-9FF387180DE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2" name="Group 30">
              <a:extLst>
                <a:ext uri="{FF2B5EF4-FFF2-40B4-BE49-F238E27FC236}">
                  <a16:creationId xmlns:a16="http://schemas.microsoft.com/office/drawing/2014/main" id="{52CD14B1-BFEF-EB79-3357-8BBE681481B3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2" name="Trapezoid 44">
                <a:extLst>
                  <a:ext uri="{FF2B5EF4-FFF2-40B4-BE49-F238E27FC236}">
                    <a16:creationId xmlns:a16="http://schemas.microsoft.com/office/drawing/2014/main" id="{F6FC000F-91CB-E9CC-2884-49D8E5BD922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Trapezoid 45">
                <a:extLst>
                  <a:ext uri="{FF2B5EF4-FFF2-40B4-BE49-F238E27FC236}">
                    <a16:creationId xmlns:a16="http://schemas.microsoft.com/office/drawing/2014/main" id="{3DAF5E85-A966-232F-27EE-72179DDCD5A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FA2DB708-575F-36ED-A1B8-03290EC7CBAE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0" name="Trapezoid 42">
                <a:extLst>
                  <a:ext uri="{FF2B5EF4-FFF2-40B4-BE49-F238E27FC236}">
                    <a16:creationId xmlns:a16="http://schemas.microsoft.com/office/drawing/2014/main" id="{0B3D312D-3175-C908-428B-2B32F77CCF8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Trapezoid 43">
                <a:extLst>
                  <a:ext uri="{FF2B5EF4-FFF2-40B4-BE49-F238E27FC236}">
                    <a16:creationId xmlns:a16="http://schemas.microsoft.com/office/drawing/2014/main" id="{4105DC61-B693-6818-61D4-18019C12CCF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4" name="Group 32">
              <a:extLst>
                <a:ext uri="{FF2B5EF4-FFF2-40B4-BE49-F238E27FC236}">
                  <a16:creationId xmlns:a16="http://schemas.microsoft.com/office/drawing/2014/main" id="{E17C1A76-755A-6D9F-9721-6B16DDBAFD6D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28" name="Trapezoid 40">
                <a:extLst>
                  <a:ext uri="{FF2B5EF4-FFF2-40B4-BE49-F238E27FC236}">
                    <a16:creationId xmlns:a16="http://schemas.microsoft.com/office/drawing/2014/main" id="{F761F2A8-11F1-4097-48C4-FF5271DDCD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Trapezoid 41">
                <a:extLst>
                  <a:ext uri="{FF2B5EF4-FFF2-40B4-BE49-F238E27FC236}">
                    <a16:creationId xmlns:a16="http://schemas.microsoft.com/office/drawing/2014/main" id="{4B1DE31D-BF7C-F23D-E5B0-E8993F8EE0B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 33">
              <a:extLst>
                <a:ext uri="{FF2B5EF4-FFF2-40B4-BE49-F238E27FC236}">
                  <a16:creationId xmlns:a16="http://schemas.microsoft.com/office/drawing/2014/main" id="{ABB8A1AB-3220-636A-DA2B-27D0E3B0B7FD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0" name="Trapezoid 38">
                <a:extLst>
                  <a:ext uri="{FF2B5EF4-FFF2-40B4-BE49-F238E27FC236}">
                    <a16:creationId xmlns:a16="http://schemas.microsoft.com/office/drawing/2014/main" id="{CE00C653-D4AC-8B7E-3B14-FA5604D3EC9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Trapezoid 39">
                <a:extLst>
                  <a:ext uri="{FF2B5EF4-FFF2-40B4-BE49-F238E27FC236}">
                    <a16:creationId xmlns:a16="http://schemas.microsoft.com/office/drawing/2014/main" id="{3AFB8848-B06E-DB5A-B546-850F9AF9217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34">
              <a:extLst>
                <a:ext uri="{FF2B5EF4-FFF2-40B4-BE49-F238E27FC236}">
                  <a16:creationId xmlns:a16="http://schemas.microsoft.com/office/drawing/2014/main" id="{BC3673C0-744C-5609-174A-96BD8B7182DF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28" name="Trapezoid 36">
                <a:extLst>
                  <a:ext uri="{FF2B5EF4-FFF2-40B4-BE49-F238E27FC236}">
                    <a16:creationId xmlns:a16="http://schemas.microsoft.com/office/drawing/2014/main" id="{E396D6E1-43EA-54B8-5DA6-9BCE34F5B9E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rapezoid 37">
                <a:extLst>
                  <a:ext uri="{FF2B5EF4-FFF2-40B4-BE49-F238E27FC236}">
                    <a16:creationId xmlns:a16="http://schemas.microsoft.com/office/drawing/2014/main" id="{E25FB5B7-CE27-9393-0BE7-EF942807A135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Oval 35">
              <a:extLst>
                <a:ext uri="{FF2B5EF4-FFF2-40B4-BE49-F238E27FC236}">
                  <a16:creationId xmlns:a16="http://schemas.microsoft.com/office/drawing/2014/main" id="{F7EB094C-0095-47CB-3AD5-5BC43E08A64D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20386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6" name="Group 48">
            <a:extLst>
              <a:ext uri="{FF2B5EF4-FFF2-40B4-BE49-F238E27FC236}">
                <a16:creationId xmlns:a16="http://schemas.microsoft.com/office/drawing/2014/main" id="{783E37E3-E847-6A0A-5615-D99BE9EC504B}"/>
              </a:ext>
            </a:extLst>
          </p:cNvPr>
          <p:cNvGrpSpPr>
            <a:grpSpLocks noChangeAspect="1"/>
          </p:cNvGrpSpPr>
          <p:nvPr/>
        </p:nvGrpSpPr>
        <p:grpSpPr>
          <a:xfrm>
            <a:off x="1492061" y="3493412"/>
            <a:ext cx="1391677" cy="1391677"/>
            <a:chOff x="5517577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Circle: Hollow 342">
              <a:extLst>
                <a:ext uri="{FF2B5EF4-FFF2-40B4-BE49-F238E27FC236}">
                  <a16:creationId xmlns:a16="http://schemas.microsoft.com/office/drawing/2014/main" id="{50F7D93F-7C7A-E2CC-6385-10B6FBE1A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8" name="Group 50">
              <a:extLst>
                <a:ext uri="{FF2B5EF4-FFF2-40B4-BE49-F238E27FC236}">
                  <a16:creationId xmlns:a16="http://schemas.microsoft.com/office/drawing/2014/main" id="{7BF2D782-562A-6819-D29B-01FE59C495A9}"/>
                </a:ext>
              </a:extLst>
            </p:cNvPr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6" name="Trapezoid 67">
                <a:extLst>
                  <a:ext uri="{FF2B5EF4-FFF2-40B4-BE49-F238E27FC236}">
                    <a16:creationId xmlns:a16="http://schemas.microsoft.com/office/drawing/2014/main" id="{A90D59BA-FFA2-8610-AABE-4A4D6865750C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Trapezoid 68">
                <a:extLst>
                  <a:ext uri="{FF2B5EF4-FFF2-40B4-BE49-F238E27FC236}">
                    <a16:creationId xmlns:a16="http://schemas.microsoft.com/office/drawing/2014/main" id="{834FBD5E-399C-7F0F-F10B-36A4CDB9DEA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9" name="Group 51">
              <a:extLst>
                <a:ext uri="{FF2B5EF4-FFF2-40B4-BE49-F238E27FC236}">
                  <a16:creationId xmlns:a16="http://schemas.microsoft.com/office/drawing/2014/main" id="{34DB47AF-4EFE-94B4-A692-DD3799987A8C}"/>
                </a:ext>
              </a:extLst>
            </p:cNvPr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4" name="Trapezoid 65">
                <a:extLst>
                  <a:ext uri="{FF2B5EF4-FFF2-40B4-BE49-F238E27FC236}">
                    <a16:creationId xmlns:a16="http://schemas.microsoft.com/office/drawing/2014/main" id="{879D4E87-F40F-55EA-5D63-AD4ED63B37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Trapezoid 66">
                <a:extLst>
                  <a:ext uri="{FF2B5EF4-FFF2-40B4-BE49-F238E27FC236}">
                    <a16:creationId xmlns:a16="http://schemas.microsoft.com/office/drawing/2014/main" id="{D8CA827C-E7EF-81E2-1685-9E3779717A4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0" name="Group 52">
              <a:extLst>
                <a:ext uri="{FF2B5EF4-FFF2-40B4-BE49-F238E27FC236}">
                  <a16:creationId xmlns:a16="http://schemas.microsoft.com/office/drawing/2014/main" id="{0544DE80-DEE5-03B3-7563-5C118A4B9AA6}"/>
                </a:ext>
              </a:extLst>
            </p:cNvPr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2" name="Trapezoid 63">
                <a:extLst>
                  <a:ext uri="{FF2B5EF4-FFF2-40B4-BE49-F238E27FC236}">
                    <a16:creationId xmlns:a16="http://schemas.microsoft.com/office/drawing/2014/main" id="{985CD530-17CE-5141-8767-85651BE0B9F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Trapezoid 64">
                <a:extLst>
                  <a:ext uri="{FF2B5EF4-FFF2-40B4-BE49-F238E27FC236}">
                    <a16:creationId xmlns:a16="http://schemas.microsoft.com/office/drawing/2014/main" id="{FE6A2C28-760B-E8DB-0906-61383385B09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1" name="Group 53">
              <a:extLst>
                <a:ext uri="{FF2B5EF4-FFF2-40B4-BE49-F238E27FC236}">
                  <a16:creationId xmlns:a16="http://schemas.microsoft.com/office/drawing/2014/main" id="{BE001E69-F186-2EF3-B313-701653DB4CBE}"/>
                </a:ext>
              </a:extLst>
            </p:cNvPr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0" name="Trapezoid 61">
                <a:extLst>
                  <a:ext uri="{FF2B5EF4-FFF2-40B4-BE49-F238E27FC236}">
                    <a16:creationId xmlns:a16="http://schemas.microsoft.com/office/drawing/2014/main" id="{E0C03B62-1F9B-8BBE-D450-A9628CD29EB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Trapezoid 62">
                <a:extLst>
                  <a:ext uri="{FF2B5EF4-FFF2-40B4-BE49-F238E27FC236}">
                    <a16:creationId xmlns:a16="http://schemas.microsoft.com/office/drawing/2014/main" id="{2193AB38-CE8A-A18C-5B9B-332D15F07281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2" name="Group 54">
              <a:extLst>
                <a:ext uri="{FF2B5EF4-FFF2-40B4-BE49-F238E27FC236}">
                  <a16:creationId xmlns:a16="http://schemas.microsoft.com/office/drawing/2014/main" id="{A3FC7E27-9B8F-F027-1BB4-0B6E45E4580D}"/>
                </a:ext>
              </a:extLst>
            </p:cNvPr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7" name="Trapezoid 59">
                <a:extLst>
                  <a:ext uri="{FF2B5EF4-FFF2-40B4-BE49-F238E27FC236}">
                    <a16:creationId xmlns:a16="http://schemas.microsoft.com/office/drawing/2014/main" id="{C9AE3481-6689-A3CF-96D0-751FEB6B1295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Trapezoid 60">
                <a:extLst>
                  <a:ext uri="{FF2B5EF4-FFF2-40B4-BE49-F238E27FC236}">
                    <a16:creationId xmlns:a16="http://schemas.microsoft.com/office/drawing/2014/main" id="{B5BC9525-FC72-DC9B-C464-741F844C31E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3" name="Group 55">
              <a:extLst>
                <a:ext uri="{FF2B5EF4-FFF2-40B4-BE49-F238E27FC236}">
                  <a16:creationId xmlns:a16="http://schemas.microsoft.com/office/drawing/2014/main" id="{E3A6E39D-36C8-71DD-A58A-89A8462DF9F3}"/>
                </a:ext>
              </a:extLst>
            </p:cNvPr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5" name="Trapezoid 57">
                <a:extLst>
                  <a:ext uri="{FF2B5EF4-FFF2-40B4-BE49-F238E27FC236}">
                    <a16:creationId xmlns:a16="http://schemas.microsoft.com/office/drawing/2014/main" id="{6C8A28DA-EA21-A069-8AC1-3CF9CB4A3CD4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Trapezoid 58">
                <a:extLst>
                  <a:ext uri="{FF2B5EF4-FFF2-40B4-BE49-F238E27FC236}">
                    <a16:creationId xmlns:a16="http://schemas.microsoft.com/office/drawing/2014/main" id="{C01F6C92-2E4F-0FB4-723E-C0B8C3F6B3A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4" name="Oval 56">
              <a:extLst>
                <a:ext uri="{FF2B5EF4-FFF2-40B4-BE49-F238E27FC236}">
                  <a16:creationId xmlns:a16="http://schemas.microsoft.com/office/drawing/2014/main" id="{8F1F3FC3-653A-52A1-A492-4E3C7B0F9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C55A11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58" name="Group 6">
            <a:extLst>
              <a:ext uri="{FF2B5EF4-FFF2-40B4-BE49-F238E27FC236}">
                <a16:creationId xmlns:a16="http://schemas.microsoft.com/office/drawing/2014/main" id="{A9E93C66-8BA3-5519-394B-2075775D9398}"/>
              </a:ext>
            </a:extLst>
          </p:cNvPr>
          <p:cNvGrpSpPr>
            <a:grpSpLocks noChangeAspect="1"/>
          </p:cNvGrpSpPr>
          <p:nvPr/>
        </p:nvGrpSpPr>
        <p:grpSpPr>
          <a:xfrm>
            <a:off x="829020" y="4635333"/>
            <a:ext cx="1391677" cy="1391677"/>
            <a:chOff x="601033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Circle: Hollow 151">
              <a:extLst>
                <a:ext uri="{FF2B5EF4-FFF2-40B4-BE49-F238E27FC236}">
                  <a16:creationId xmlns:a16="http://schemas.microsoft.com/office/drawing/2014/main" id="{28DC97D5-2959-84EA-5CB2-7FEE944A9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3600" b="1" dirty="0">
                <a:solidFill>
                  <a:srgbClr val="595959"/>
                </a:solidFill>
                <a:latin typeface="Calibri" panose="020F0502020204030204"/>
              </a:endParaRPr>
            </a:p>
          </p:txBody>
        </p:sp>
        <p:grpSp>
          <p:nvGrpSpPr>
            <p:cNvPr id="160" name="Group 8">
              <a:extLst>
                <a:ext uri="{FF2B5EF4-FFF2-40B4-BE49-F238E27FC236}">
                  <a16:creationId xmlns:a16="http://schemas.microsoft.com/office/drawing/2014/main" id="{1BDE2752-9D92-D665-79B8-FE5F034DC723}"/>
                </a:ext>
              </a:extLst>
            </p:cNvPr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7" name="Trapezoid 25">
                <a:extLst>
                  <a:ext uri="{FF2B5EF4-FFF2-40B4-BE49-F238E27FC236}">
                    <a16:creationId xmlns:a16="http://schemas.microsoft.com/office/drawing/2014/main" id="{A3D28B3B-D764-D93A-C17B-392ACAE88E8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Trapezoid 26">
                <a:extLst>
                  <a:ext uri="{FF2B5EF4-FFF2-40B4-BE49-F238E27FC236}">
                    <a16:creationId xmlns:a16="http://schemas.microsoft.com/office/drawing/2014/main" id="{2C45D6CB-F7C6-FC29-0D94-C1430654D93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1" name="Group 9">
              <a:extLst>
                <a:ext uri="{FF2B5EF4-FFF2-40B4-BE49-F238E27FC236}">
                  <a16:creationId xmlns:a16="http://schemas.microsoft.com/office/drawing/2014/main" id="{6512D1B1-64F1-505A-11EB-5695BBA55F28}"/>
                </a:ext>
              </a:extLst>
            </p:cNvPr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5" name="Trapezoid 23">
                <a:extLst>
                  <a:ext uri="{FF2B5EF4-FFF2-40B4-BE49-F238E27FC236}">
                    <a16:creationId xmlns:a16="http://schemas.microsoft.com/office/drawing/2014/main" id="{D27CBED6-E741-C315-F0FB-B8EACFC3FFC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Trapezoid 24">
                <a:extLst>
                  <a:ext uri="{FF2B5EF4-FFF2-40B4-BE49-F238E27FC236}">
                    <a16:creationId xmlns:a16="http://schemas.microsoft.com/office/drawing/2014/main" id="{85AA8455-132E-EAE2-A0BF-B4A9B740A93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2" name="Group 10">
              <a:extLst>
                <a:ext uri="{FF2B5EF4-FFF2-40B4-BE49-F238E27FC236}">
                  <a16:creationId xmlns:a16="http://schemas.microsoft.com/office/drawing/2014/main" id="{EC431C89-8A99-6450-24BB-47DDABD7282F}"/>
                </a:ext>
              </a:extLst>
            </p:cNvPr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3" name="Trapezoid 21">
                <a:extLst>
                  <a:ext uri="{FF2B5EF4-FFF2-40B4-BE49-F238E27FC236}">
                    <a16:creationId xmlns:a16="http://schemas.microsoft.com/office/drawing/2014/main" id="{0D9333E0-ACB3-3BF0-4444-DDEF8C372F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Trapezoid 22">
                <a:extLst>
                  <a:ext uri="{FF2B5EF4-FFF2-40B4-BE49-F238E27FC236}">
                    <a16:creationId xmlns:a16="http://schemas.microsoft.com/office/drawing/2014/main" id="{F0A7B462-9AC7-BD79-1E7D-05779B7921C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3" name="Group 11">
              <a:extLst>
                <a:ext uri="{FF2B5EF4-FFF2-40B4-BE49-F238E27FC236}">
                  <a16:creationId xmlns:a16="http://schemas.microsoft.com/office/drawing/2014/main" id="{E3A5F380-9CF4-6E80-52EF-171E27A65CFA}"/>
                </a:ext>
              </a:extLst>
            </p:cNvPr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1" name="Trapezoid 19">
                <a:extLst>
                  <a:ext uri="{FF2B5EF4-FFF2-40B4-BE49-F238E27FC236}">
                    <a16:creationId xmlns:a16="http://schemas.microsoft.com/office/drawing/2014/main" id="{DCC58305-4969-C666-5A8B-05130159A8D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Trapezoid 20">
                <a:extLst>
                  <a:ext uri="{FF2B5EF4-FFF2-40B4-BE49-F238E27FC236}">
                    <a16:creationId xmlns:a16="http://schemas.microsoft.com/office/drawing/2014/main" id="{AB99A6F4-B3DF-C1FF-65C8-28A221E8626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4" name="Group 12">
              <a:extLst>
                <a:ext uri="{FF2B5EF4-FFF2-40B4-BE49-F238E27FC236}">
                  <a16:creationId xmlns:a16="http://schemas.microsoft.com/office/drawing/2014/main" id="{48E703EE-9DB8-E11A-D48C-5B275E65F949}"/>
                </a:ext>
              </a:extLst>
            </p:cNvPr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9" name="Trapezoid 17">
                <a:extLst>
                  <a:ext uri="{FF2B5EF4-FFF2-40B4-BE49-F238E27FC236}">
                    <a16:creationId xmlns:a16="http://schemas.microsoft.com/office/drawing/2014/main" id="{60B38837-1C48-F61F-8BBF-23FBEC9535D3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Trapezoid 18">
                <a:extLst>
                  <a:ext uri="{FF2B5EF4-FFF2-40B4-BE49-F238E27FC236}">
                    <a16:creationId xmlns:a16="http://schemas.microsoft.com/office/drawing/2014/main" id="{861DB607-3690-67B5-A8DC-233D38F7C3C3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5" name="Group 13">
              <a:extLst>
                <a:ext uri="{FF2B5EF4-FFF2-40B4-BE49-F238E27FC236}">
                  <a16:creationId xmlns:a16="http://schemas.microsoft.com/office/drawing/2014/main" id="{8DA02104-5E29-9D62-A2BA-83E721B63117}"/>
                </a:ext>
              </a:extLst>
            </p:cNvPr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7" name="Trapezoid 15">
                <a:extLst>
                  <a:ext uri="{FF2B5EF4-FFF2-40B4-BE49-F238E27FC236}">
                    <a16:creationId xmlns:a16="http://schemas.microsoft.com/office/drawing/2014/main" id="{84A6C7D9-7EA0-9C08-D9D8-87B003287AB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Trapezoid 16">
                <a:extLst>
                  <a:ext uri="{FF2B5EF4-FFF2-40B4-BE49-F238E27FC236}">
                    <a16:creationId xmlns:a16="http://schemas.microsoft.com/office/drawing/2014/main" id="{E245B86D-E8F6-513F-307F-BC7251CC9A0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6" name="Oval 14">
              <a:extLst>
                <a:ext uri="{FF2B5EF4-FFF2-40B4-BE49-F238E27FC236}">
                  <a16:creationId xmlns:a16="http://schemas.microsoft.com/office/drawing/2014/main" id="{15C6094A-C4C4-125A-51DD-4AA094B42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7C7C7C"/>
                  </a:solidFill>
                  <a:latin typeface="Calibri" panose="020F0502020204030204"/>
                </a:rPr>
                <a:t>3</a:t>
              </a:r>
            </a:p>
          </p:txBody>
        </p:sp>
      </p:grp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A593C5BC-14B6-8648-D6DB-E3D612F1D4A1}"/>
              </a:ext>
            </a:extLst>
          </p:cNvPr>
          <p:cNvSpPr>
            <a:spLocks/>
          </p:cNvSpPr>
          <p:nvPr/>
        </p:nvSpPr>
        <p:spPr>
          <a:xfrm>
            <a:off x="2354644" y="482157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Criado para sistemas de supervisão e coleta de dados (SCADA)</a:t>
            </a:r>
          </a:p>
        </p:txBody>
      </p:sp>
      <p:sp>
        <p:nvSpPr>
          <p:cNvPr id="180" name="Rounded Rectangle 5 - 2">
            <a:extLst>
              <a:ext uri="{FF2B5EF4-FFF2-40B4-BE49-F238E27FC236}">
                <a16:creationId xmlns:a16="http://schemas.microsoft.com/office/drawing/2014/main" id="{404CDAF5-A028-C2DD-B0AC-B0DCFA716154}"/>
              </a:ext>
            </a:extLst>
          </p:cNvPr>
          <p:cNvSpPr>
            <a:spLocks/>
          </p:cNvSpPr>
          <p:nvPr/>
        </p:nvSpPr>
        <p:spPr>
          <a:xfrm>
            <a:off x="3081388" y="3679656"/>
            <a:ext cx="5843801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Usa o paradigma de </a:t>
            </a:r>
            <a:r>
              <a:rPr lang="pt-BR" sz="1600" b="1" kern="1200" dirty="0">
                <a:solidFill>
                  <a:srgbClr val="ED145B"/>
                </a:solidFill>
              </a:rPr>
              <a:t>PUBLISH-SUBSCRIBE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5C385-EF08-6B1C-0B94-B00B832B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1" y="18549"/>
            <a:ext cx="2107304" cy="18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1C6860-DCC4-4095-4DD8-CC2D4610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069"/>
            <a:ext cx="9144000" cy="4435861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1817224" y="496154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0BD6F-2A01-2DE6-8AA2-02A96B16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168"/>
            <a:ext cx="9144000" cy="440966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500394" y="1003001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9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BD669F9-9712-FEC6-65D8-F6179912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71575"/>
            <a:ext cx="8001000" cy="45148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407797" y="40239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8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2E92FE-573C-6316-ABD8-905B2F2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7958050" cy="570169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373072" y="527405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B44A45-E754-F78C-086F-0F8E734A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6794628" cy="520097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5400000">
            <a:off x="5046561" y="2544647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600E0164-AD4E-A92B-F92F-E4DF213BE334}"/>
              </a:ext>
            </a:extLst>
          </p:cNvPr>
          <p:cNvSpPr/>
          <p:nvPr/>
        </p:nvSpPr>
        <p:spPr>
          <a:xfrm>
            <a:off x="5851291" y="1886673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Exemplo de uso com Arduino</a:t>
            </a:r>
          </a:p>
        </p:txBody>
      </p:sp>
    </p:spTree>
    <p:extLst>
      <p:ext uri="{BB962C8B-B14F-4D97-AF65-F5344CB8AC3E}">
        <p14:creationId xmlns:p14="http://schemas.microsoft.com/office/powerpoint/2010/main" val="10326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1AFBB3-496C-F9D0-6070-B0168D449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12" b="50280"/>
          <a:stretch/>
        </p:blipFill>
        <p:spPr>
          <a:xfrm>
            <a:off x="16905" y="1562582"/>
            <a:ext cx="8478913" cy="373862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7A978FC4-B30F-EA4C-4BDD-312DC8BE6F60}"/>
              </a:ext>
            </a:extLst>
          </p:cNvPr>
          <p:cNvSpPr/>
          <p:nvPr/>
        </p:nvSpPr>
        <p:spPr>
          <a:xfrm rot="5400000">
            <a:off x="4898020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CDA54099-3105-F295-EFE2-EC94078A3A62}"/>
              </a:ext>
            </a:extLst>
          </p:cNvPr>
          <p:cNvSpPr/>
          <p:nvPr/>
        </p:nvSpPr>
        <p:spPr>
          <a:xfrm>
            <a:off x="5218252" y="4637450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e Porta do nosso Broker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F305AC-10E7-1FE5-4BF3-6D1BCC5A7E42}"/>
              </a:ext>
            </a:extLst>
          </p:cNvPr>
          <p:cNvSpPr txBox="1"/>
          <p:nvPr/>
        </p:nvSpPr>
        <p:spPr>
          <a:xfrm>
            <a:off x="18831" y="6170204"/>
            <a:ext cx="5416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http://f51b82cd90004b3e8be11ecdb9ec196b.s2.eu.hivemq.cloud</a:t>
            </a:r>
          </a:p>
        </p:txBody>
      </p:sp>
    </p:spTree>
    <p:extLst>
      <p:ext uri="{BB962C8B-B14F-4D97-AF65-F5344CB8AC3E}">
        <p14:creationId xmlns:p14="http://schemas.microsoft.com/office/powerpoint/2010/main" val="258976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3FE2C02-99B3-1D94-9EC5-9EC16AB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583"/>
            <a:ext cx="9144000" cy="3524834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B3B493B-9FF5-73FE-B590-A08025A3572F}"/>
              </a:ext>
            </a:extLst>
          </p:cNvPr>
          <p:cNvSpPr/>
          <p:nvPr/>
        </p:nvSpPr>
        <p:spPr>
          <a:xfrm rot="10800000">
            <a:off x="6493396" y="21951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EF9F5F-17F2-F150-72B5-1E7F2102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2942"/>
            <a:ext cx="9144000" cy="2372116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51EE32C7-0854-483D-B104-0BF1BEFE58F1}"/>
              </a:ext>
            </a:extLst>
          </p:cNvPr>
          <p:cNvSpPr/>
          <p:nvPr/>
        </p:nvSpPr>
        <p:spPr>
          <a:xfrm rot="10800000">
            <a:off x="925973" y="419258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06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6200000">
            <a:off x="756616" y="243826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228601" y="3429001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Crie um tópico: teste</a:t>
            </a:r>
          </a:p>
        </p:txBody>
      </p:sp>
    </p:spTree>
    <p:extLst>
      <p:ext uri="{BB962C8B-B14F-4D97-AF65-F5344CB8AC3E}">
        <p14:creationId xmlns:p14="http://schemas.microsoft.com/office/powerpoint/2010/main" val="33239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1707108" y="3431685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1260036" y="1471776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Click em </a:t>
            </a:r>
            <a:r>
              <a:rPr lang="pt-BR" dirty="0" err="1"/>
              <a:t>subscribe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0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21BEBA-27BB-8249-EE2D-03B6FA04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r="14225"/>
          <a:stretch/>
        </p:blipFill>
        <p:spPr>
          <a:xfrm>
            <a:off x="422476" y="1978307"/>
            <a:ext cx="3761773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 que o MQTT se tornou um protocolo tão utilizado para internet das coisas?</a:t>
            </a:r>
          </a:p>
        </p:txBody>
      </p:sp>
    </p:spTree>
    <p:extLst>
      <p:ext uri="{BB962C8B-B14F-4D97-AF65-F5344CB8AC3E}">
        <p14:creationId xmlns:p14="http://schemas.microsoft.com/office/powerpoint/2010/main" val="25872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C01AAD-38BB-DDF0-9CCB-357E0A52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3" y="1197549"/>
            <a:ext cx="7315199" cy="498330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5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4E21C7-1FB7-8DAF-26DF-DFED0547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237814"/>
            <a:ext cx="6123008" cy="4382372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Explosão: 8 Pontos 3">
            <a:extLst>
              <a:ext uri="{FF2B5EF4-FFF2-40B4-BE49-F238E27FC236}">
                <a16:creationId xmlns:a16="http://schemas.microsoft.com/office/drawing/2014/main" id="{A3E4A50E-1533-4D12-2A9E-1AE514A46086}"/>
              </a:ext>
            </a:extLst>
          </p:cNvPr>
          <p:cNvSpPr/>
          <p:nvPr/>
        </p:nvSpPr>
        <p:spPr>
          <a:xfrm rot="20504053">
            <a:off x="711355" y="3728650"/>
            <a:ext cx="2802583" cy="2622879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Baixe o </a:t>
            </a:r>
            <a:r>
              <a:rPr lang="pt-BR" dirty="0" err="1"/>
              <a:t>MyMQTT</a:t>
            </a:r>
            <a:r>
              <a:rPr lang="pt-BR" dirty="0"/>
              <a:t> no Smartphone</a:t>
            </a:r>
          </a:p>
        </p:txBody>
      </p:sp>
    </p:spTree>
    <p:extLst>
      <p:ext uri="{BB962C8B-B14F-4D97-AF65-F5344CB8AC3E}">
        <p14:creationId xmlns:p14="http://schemas.microsoft.com/office/powerpoint/2010/main" val="15615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86E154-5FF2-E6C9-4D3C-A1ED4582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" y="1342665"/>
            <a:ext cx="2031503" cy="439838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BA3A21E-A0C7-E2E0-0911-120032191B1B}"/>
              </a:ext>
            </a:extLst>
          </p:cNvPr>
          <p:cNvGrpSpPr>
            <a:grpSpLocks noChangeAspect="1"/>
          </p:cNvGrpSpPr>
          <p:nvPr/>
        </p:nvGrpSpPr>
        <p:grpSpPr>
          <a:xfrm>
            <a:off x="2379504" y="1342661"/>
            <a:ext cx="2031504" cy="4398385"/>
            <a:chOff x="3873532" y="995418"/>
            <a:chExt cx="2317517" cy="501762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36EBF1C-3C2D-12B2-7B6F-3D66D33B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532" y="995418"/>
              <a:ext cx="2317517" cy="5017628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3EE40A8-013D-D0C6-99A5-28B72139F850}"/>
                </a:ext>
              </a:extLst>
            </p:cNvPr>
            <p:cNvSpPr/>
            <p:nvPr/>
          </p:nvSpPr>
          <p:spPr>
            <a:xfrm>
              <a:off x="4016375" y="3908425"/>
              <a:ext cx="749300" cy="212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A039A90-271F-0626-BBF4-6D50EA39FB57}"/>
              </a:ext>
            </a:extLst>
          </p:cNvPr>
          <p:cNvGrpSpPr>
            <a:grpSpLocks noChangeAspect="1"/>
          </p:cNvGrpSpPr>
          <p:nvPr/>
        </p:nvGrpSpPr>
        <p:grpSpPr>
          <a:xfrm>
            <a:off x="4677828" y="1342661"/>
            <a:ext cx="2031504" cy="4398385"/>
            <a:chOff x="5467358" y="995418"/>
            <a:chExt cx="2317517" cy="501762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D6EB83C-7D31-7783-84AD-FEA01EB1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12" name="Seta: para Baixo 11">
              <a:extLst>
                <a:ext uri="{FF2B5EF4-FFF2-40B4-BE49-F238E27FC236}">
                  <a16:creationId xmlns:a16="http://schemas.microsoft.com/office/drawing/2014/main" id="{C28BBC1C-5FED-D64A-EB60-EB6100C671DB}"/>
                </a:ext>
              </a:extLst>
            </p:cNvPr>
            <p:cNvSpPr/>
            <p:nvPr/>
          </p:nvSpPr>
          <p:spPr>
            <a:xfrm>
              <a:off x="6383375" y="4632467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5BEDBBA-5B04-909A-7B8F-9E2C37F2599C}"/>
              </a:ext>
            </a:extLst>
          </p:cNvPr>
          <p:cNvGrpSpPr/>
          <p:nvPr/>
        </p:nvGrpSpPr>
        <p:grpSpPr>
          <a:xfrm>
            <a:off x="6976153" y="1342661"/>
            <a:ext cx="2031505" cy="4398385"/>
            <a:chOff x="6341181" y="995418"/>
            <a:chExt cx="2031505" cy="439838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3BC4BA5-D00E-BC74-14EE-3F98CB0C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181" y="995418"/>
              <a:ext cx="2031505" cy="4398385"/>
            </a:xfrm>
            <a:prstGeom prst="rect">
              <a:avLst/>
            </a:prstGeom>
          </p:spPr>
        </p:pic>
        <p:sp>
          <p:nvSpPr>
            <p:cNvPr id="16" name="Seta: para Baixo 15">
              <a:extLst>
                <a:ext uri="{FF2B5EF4-FFF2-40B4-BE49-F238E27FC236}">
                  <a16:creationId xmlns:a16="http://schemas.microsoft.com/office/drawing/2014/main" id="{744E5590-7616-F55C-E551-63D6E28A986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768091" y="2230754"/>
              <a:ext cx="426257" cy="81621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675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1724626" y="545925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1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034346-09EC-ADAC-16C9-93E1DC3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730" y="1079500"/>
            <a:ext cx="2399119" cy="5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7411433" y="145441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E5703D-C6D8-08B8-DD4D-2A65496921C3}"/>
              </a:ext>
            </a:extLst>
          </p:cNvPr>
          <p:cNvGrpSpPr>
            <a:grpSpLocks noChangeAspect="1"/>
          </p:cNvGrpSpPr>
          <p:nvPr/>
        </p:nvGrpSpPr>
        <p:grpSpPr>
          <a:xfrm>
            <a:off x="1167604" y="1018571"/>
            <a:ext cx="2436463" cy="5275157"/>
            <a:chOff x="5467358" y="995418"/>
            <a:chExt cx="2317517" cy="501762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07C3AA-3194-B882-C8AD-04075003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911E0ECB-9615-CACD-6885-B0F01C7BF5BC}"/>
                </a:ext>
              </a:extLst>
            </p:cNvPr>
            <p:cNvSpPr/>
            <p:nvPr/>
          </p:nvSpPr>
          <p:spPr>
            <a:xfrm>
              <a:off x="7162426" y="4566446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C37C54B-5ED5-2149-1454-F3078AFF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54" y="1018571"/>
            <a:ext cx="2436464" cy="5275159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5AA470-3AD9-2876-4C2A-4E9B863E6328}"/>
              </a:ext>
            </a:extLst>
          </p:cNvPr>
          <p:cNvSpPr/>
          <p:nvPr/>
        </p:nvSpPr>
        <p:spPr>
          <a:xfrm rot="5400000">
            <a:off x="7411433" y="197127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AB2576-3F0E-3F69-4B42-F3A1CDCCB67F}"/>
              </a:ext>
            </a:extLst>
          </p:cNvPr>
          <p:cNvSpPr/>
          <p:nvPr/>
        </p:nvSpPr>
        <p:spPr>
          <a:xfrm rot="10800000">
            <a:off x="6439335" y="300652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1A7EC-4197-7223-4532-CA23D0F9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111"/>
            <a:ext cx="9144000" cy="502177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4B557D3-C29D-A74D-94F0-286FC602213E}"/>
              </a:ext>
            </a:extLst>
          </p:cNvPr>
          <p:cNvSpPr/>
          <p:nvPr/>
        </p:nvSpPr>
        <p:spPr>
          <a:xfrm rot="5400000">
            <a:off x="1786137" y="4691330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5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Exercício Desafio</a:t>
            </a:r>
            <a:endParaRPr dirty="0"/>
          </a:p>
        </p:txBody>
      </p:sp>
      <p:sp>
        <p:nvSpPr>
          <p:cNvPr id="2" name="ZoneTexte 54 - 3">
            <a:extLst>
              <a:ext uri="{FF2B5EF4-FFF2-40B4-BE49-F238E27FC236}">
                <a16:creationId xmlns:a16="http://schemas.microsoft.com/office/drawing/2014/main" id="{A618874A-402B-A85B-EAB6-72E88A62CC8F}"/>
              </a:ext>
            </a:extLst>
          </p:cNvPr>
          <p:cNvSpPr txBox="1"/>
          <p:nvPr/>
        </p:nvSpPr>
        <p:spPr>
          <a:xfrm>
            <a:off x="228600" y="1470119"/>
            <a:ext cx="7931552" cy="22453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Usando o tutorial “Arduino IDE” do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HiveMQTT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, tente conectar a placa ESP32 na rede WiFi e mandar uma mensagem para um tópico qualquer no Broker.</a:t>
            </a:r>
          </a:p>
        </p:txBody>
      </p:sp>
    </p:spTree>
    <p:extLst>
      <p:ext uri="{BB962C8B-B14F-4D97-AF65-F5344CB8AC3E}">
        <p14:creationId xmlns:p14="http://schemas.microsoft.com/office/powerpoint/2010/main" val="8596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15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6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1415038-6635-009A-9674-2E426AAB7BFD}"/>
              </a:ext>
            </a:extLst>
          </p:cNvPr>
          <p:cNvGrpSpPr/>
          <p:nvPr/>
        </p:nvGrpSpPr>
        <p:grpSpPr>
          <a:xfrm>
            <a:off x="592712" y="3901292"/>
            <a:ext cx="5162833" cy="1177205"/>
            <a:chOff x="4747769" y="2233032"/>
            <a:chExt cx="5162833" cy="1177205"/>
          </a:xfrm>
        </p:grpSpPr>
        <p:grpSp>
          <p:nvGrpSpPr>
            <p:cNvPr id="131" name="Google Shape;644;p26">
              <a:extLst>
                <a:ext uri="{FF2B5EF4-FFF2-40B4-BE49-F238E27FC236}">
                  <a16:creationId xmlns:a16="http://schemas.microsoft.com/office/drawing/2014/main" id="{A2115C43-F956-5CE0-7B22-D301C3806705}"/>
                </a:ext>
              </a:extLst>
            </p:cNvPr>
            <p:cNvGrpSpPr/>
            <p:nvPr/>
          </p:nvGrpSpPr>
          <p:grpSpPr>
            <a:xfrm>
              <a:off x="4747769" y="2233032"/>
              <a:ext cx="5162833" cy="1177205"/>
              <a:chOff x="4741049" y="1456476"/>
              <a:chExt cx="4965457" cy="1132200"/>
            </a:xfrm>
          </p:grpSpPr>
          <p:sp>
            <p:nvSpPr>
              <p:cNvPr id="134" name="Google Shape;645;p26">
                <a:extLst>
                  <a:ext uri="{FF2B5EF4-FFF2-40B4-BE49-F238E27FC236}">
                    <a16:creationId xmlns:a16="http://schemas.microsoft.com/office/drawing/2014/main" id="{0BF327F6-3280-4D9B-B683-9DD2F68FDF73}"/>
                  </a:ext>
                </a:extLst>
              </p:cNvPr>
              <p:cNvSpPr/>
              <p:nvPr/>
            </p:nvSpPr>
            <p:spPr>
              <a:xfrm>
                <a:off x="5384225" y="1531938"/>
                <a:ext cx="4322281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646;p26">
                <a:extLst>
                  <a:ext uri="{FF2B5EF4-FFF2-40B4-BE49-F238E27FC236}">
                    <a16:creationId xmlns:a16="http://schemas.microsoft.com/office/drawing/2014/main" id="{3F1532CE-ACD0-D8E1-B122-79C0009841DA}"/>
                  </a:ext>
                </a:extLst>
              </p:cNvPr>
              <p:cNvSpPr/>
              <p:nvPr/>
            </p:nvSpPr>
            <p:spPr>
              <a:xfrm>
                <a:off x="4741049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oogle Shape;647;p26">
                <a:extLst>
                  <a:ext uri="{FF2B5EF4-FFF2-40B4-BE49-F238E27FC236}">
                    <a16:creationId xmlns:a16="http://schemas.microsoft.com/office/drawing/2014/main" id="{E1B7D35E-964B-5B9E-0471-3B9776AD81AC}"/>
                  </a:ext>
                </a:extLst>
              </p:cNvPr>
              <p:cNvSpPr/>
              <p:nvPr/>
            </p:nvSpPr>
            <p:spPr>
              <a:xfrm>
                <a:off x="4914200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ZoneTexte 149">
              <a:extLst>
                <a:ext uri="{FF2B5EF4-FFF2-40B4-BE49-F238E27FC236}">
                  <a16:creationId xmlns:a16="http://schemas.microsoft.com/office/drawing/2014/main" id="{C44289BE-3649-8137-038E-896DEE28BD0E}"/>
                </a:ext>
              </a:extLst>
            </p:cNvPr>
            <p:cNvSpPr txBox="1"/>
            <p:nvPr/>
          </p:nvSpPr>
          <p:spPr>
            <a:xfrm flipH="1">
              <a:off x="5217063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extBox 37">
              <a:extLst>
                <a:ext uri="{FF2B5EF4-FFF2-40B4-BE49-F238E27FC236}">
                  <a16:creationId xmlns:a16="http://schemas.microsoft.com/office/drawing/2014/main" id="{196F4CA9-6877-419D-6DE6-C970F50636D8}"/>
                </a:ext>
              </a:extLst>
            </p:cNvPr>
            <p:cNvSpPr txBox="1"/>
            <p:nvPr/>
          </p:nvSpPr>
          <p:spPr>
            <a:xfrm>
              <a:off x="6060377" y="2417676"/>
              <a:ext cx="355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7C7C7C"/>
                  </a:solidFill>
                  <a:latin typeface="Calibri" panose="020F0502020204030204"/>
                  <a:ea typeface="+mn-ea"/>
                  <a:cs typeface="+mn-cs"/>
                </a:rPr>
                <a:t>Possui vários modos de distribuição de mensagens: Um para muitos; muitos para muitos; muitos para um.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0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1415038-6635-009A-9674-2E426AAB7BFD}"/>
              </a:ext>
            </a:extLst>
          </p:cNvPr>
          <p:cNvGrpSpPr/>
          <p:nvPr/>
        </p:nvGrpSpPr>
        <p:grpSpPr>
          <a:xfrm>
            <a:off x="592712" y="3901292"/>
            <a:ext cx="5162833" cy="1177205"/>
            <a:chOff x="4747769" y="2233032"/>
            <a:chExt cx="5162833" cy="1177205"/>
          </a:xfrm>
        </p:grpSpPr>
        <p:grpSp>
          <p:nvGrpSpPr>
            <p:cNvPr id="131" name="Google Shape;644;p26">
              <a:extLst>
                <a:ext uri="{FF2B5EF4-FFF2-40B4-BE49-F238E27FC236}">
                  <a16:creationId xmlns:a16="http://schemas.microsoft.com/office/drawing/2014/main" id="{A2115C43-F956-5CE0-7B22-D301C3806705}"/>
                </a:ext>
              </a:extLst>
            </p:cNvPr>
            <p:cNvGrpSpPr/>
            <p:nvPr/>
          </p:nvGrpSpPr>
          <p:grpSpPr>
            <a:xfrm>
              <a:off x="4747769" y="2233032"/>
              <a:ext cx="5162833" cy="1177205"/>
              <a:chOff x="4741049" y="1456476"/>
              <a:chExt cx="4965457" cy="1132200"/>
            </a:xfrm>
          </p:grpSpPr>
          <p:sp>
            <p:nvSpPr>
              <p:cNvPr id="134" name="Google Shape;645;p26">
                <a:extLst>
                  <a:ext uri="{FF2B5EF4-FFF2-40B4-BE49-F238E27FC236}">
                    <a16:creationId xmlns:a16="http://schemas.microsoft.com/office/drawing/2014/main" id="{0BF327F6-3280-4D9B-B683-9DD2F68FDF73}"/>
                  </a:ext>
                </a:extLst>
              </p:cNvPr>
              <p:cNvSpPr/>
              <p:nvPr/>
            </p:nvSpPr>
            <p:spPr>
              <a:xfrm>
                <a:off x="5384225" y="1531938"/>
                <a:ext cx="4322281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646;p26">
                <a:extLst>
                  <a:ext uri="{FF2B5EF4-FFF2-40B4-BE49-F238E27FC236}">
                    <a16:creationId xmlns:a16="http://schemas.microsoft.com/office/drawing/2014/main" id="{3F1532CE-ACD0-D8E1-B122-79C0009841DA}"/>
                  </a:ext>
                </a:extLst>
              </p:cNvPr>
              <p:cNvSpPr/>
              <p:nvPr/>
            </p:nvSpPr>
            <p:spPr>
              <a:xfrm>
                <a:off x="4741049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oogle Shape;647;p26">
                <a:extLst>
                  <a:ext uri="{FF2B5EF4-FFF2-40B4-BE49-F238E27FC236}">
                    <a16:creationId xmlns:a16="http://schemas.microsoft.com/office/drawing/2014/main" id="{E1B7D35E-964B-5B9E-0471-3B9776AD81AC}"/>
                  </a:ext>
                </a:extLst>
              </p:cNvPr>
              <p:cNvSpPr/>
              <p:nvPr/>
            </p:nvSpPr>
            <p:spPr>
              <a:xfrm>
                <a:off x="4914200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ZoneTexte 149">
              <a:extLst>
                <a:ext uri="{FF2B5EF4-FFF2-40B4-BE49-F238E27FC236}">
                  <a16:creationId xmlns:a16="http://schemas.microsoft.com/office/drawing/2014/main" id="{C44289BE-3649-8137-038E-896DEE28BD0E}"/>
                </a:ext>
              </a:extLst>
            </p:cNvPr>
            <p:cNvSpPr txBox="1"/>
            <p:nvPr/>
          </p:nvSpPr>
          <p:spPr>
            <a:xfrm flipH="1">
              <a:off x="5217063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extBox 37">
              <a:extLst>
                <a:ext uri="{FF2B5EF4-FFF2-40B4-BE49-F238E27FC236}">
                  <a16:creationId xmlns:a16="http://schemas.microsoft.com/office/drawing/2014/main" id="{196F4CA9-6877-419D-6DE6-C970F50636D8}"/>
                </a:ext>
              </a:extLst>
            </p:cNvPr>
            <p:cNvSpPr txBox="1"/>
            <p:nvPr/>
          </p:nvSpPr>
          <p:spPr>
            <a:xfrm>
              <a:off x="6060377" y="2417676"/>
              <a:ext cx="355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7C7C7C"/>
                  </a:solidFill>
                  <a:latin typeface="Calibri" panose="020F0502020204030204"/>
                  <a:ea typeface="+mn-ea"/>
                  <a:cs typeface="+mn-cs"/>
                </a:rPr>
                <a:t>Possui vários modos de distribuição de mensagens: Um para muitos; muitos para muitos; muitos para um.</a:t>
              </a:r>
            </a:p>
          </p:txBody>
        </p: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30551787-821D-2538-0E79-B62A8010C94C}"/>
              </a:ext>
            </a:extLst>
          </p:cNvPr>
          <p:cNvGrpSpPr/>
          <p:nvPr/>
        </p:nvGrpSpPr>
        <p:grpSpPr>
          <a:xfrm>
            <a:off x="644657" y="5319942"/>
            <a:ext cx="5058942" cy="1177205"/>
            <a:chOff x="4747769" y="3918025"/>
            <a:chExt cx="5058942" cy="1177205"/>
          </a:xfrm>
        </p:grpSpPr>
        <p:grpSp>
          <p:nvGrpSpPr>
            <p:cNvPr id="138" name="Google Shape;650;p26">
              <a:extLst>
                <a:ext uri="{FF2B5EF4-FFF2-40B4-BE49-F238E27FC236}">
                  <a16:creationId xmlns:a16="http://schemas.microsoft.com/office/drawing/2014/main" id="{6D765BD8-B390-0BDE-0997-D7452B86B1E0}"/>
                </a:ext>
              </a:extLst>
            </p:cNvPr>
            <p:cNvGrpSpPr/>
            <p:nvPr/>
          </p:nvGrpSpPr>
          <p:grpSpPr>
            <a:xfrm>
              <a:off x="4747769" y="3918025"/>
              <a:ext cx="5058942" cy="1177205"/>
              <a:chOff x="4741049" y="3077051"/>
              <a:chExt cx="4865538" cy="1132200"/>
            </a:xfrm>
          </p:grpSpPr>
          <p:sp>
            <p:nvSpPr>
              <p:cNvPr id="141" name="Google Shape;651;p26">
                <a:extLst>
                  <a:ext uri="{FF2B5EF4-FFF2-40B4-BE49-F238E27FC236}">
                    <a16:creationId xmlns:a16="http://schemas.microsoft.com/office/drawing/2014/main" id="{1548D640-0B97-D242-9E06-53FC7F36C85D}"/>
                  </a:ext>
                </a:extLst>
              </p:cNvPr>
              <p:cNvSpPr/>
              <p:nvPr/>
            </p:nvSpPr>
            <p:spPr>
              <a:xfrm>
                <a:off x="5384225" y="3152513"/>
                <a:ext cx="4222362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Google Shape;652;p26">
                <a:extLst>
                  <a:ext uri="{FF2B5EF4-FFF2-40B4-BE49-F238E27FC236}">
                    <a16:creationId xmlns:a16="http://schemas.microsoft.com/office/drawing/2014/main" id="{3C398C46-6930-6238-8B64-03DBA1550125}"/>
                  </a:ext>
                </a:extLst>
              </p:cNvPr>
              <p:cNvSpPr/>
              <p:nvPr/>
            </p:nvSpPr>
            <p:spPr>
              <a:xfrm>
                <a:off x="4741049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Google Shape;653;p26">
                <a:extLst>
                  <a:ext uri="{FF2B5EF4-FFF2-40B4-BE49-F238E27FC236}">
                    <a16:creationId xmlns:a16="http://schemas.microsoft.com/office/drawing/2014/main" id="{32B28230-39BC-D7D7-2E54-7A8BF5E009EB}"/>
                  </a:ext>
                </a:extLst>
              </p:cNvPr>
              <p:cNvSpPr/>
              <p:nvPr/>
            </p:nvSpPr>
            <p:spPr>
              <a:xfrm>
                <a:off x="4914200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ZoneTexte 150">
              <a:extLst>
                <a:ext uri="{FF2B5EF4-FFF2-40B4-BE49-F238E27FC236}">
                  <a16:creationId xmlns:a16="http://schemas.microsoft.com/office/drawing/2014/main" id="{73941E7D-F9E2-DEC0-BFD1-C1F4A2DAEBA0}"/>
                </a:ext>
              </a:extLst>
            </p:cNvPr>
            <p:cNvSpPr txBox="1"/>
            <p:nvPr/>
          </p:nvSpPr>
          <p:spPr>
            <a:xfrm flipH="1">
              <a:off x="5217063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40" name="TextBox 37">
              <a:extLst>
                <a:ext uri="{FF2B5EF4-FFF2-40B4-BE49-F238E27FC236}">
                  <a16:creationId xmlns:a16="http://schemas.microsoft.com/office/drawing/2014/main" id="{DE49E3F0-6BA0-99C3-815C-0F27BA6D26C7}"/>
                </a:ext>
              </a:extLst>
            </p:cNvPr>
            <p:cNvSpPr txBox="1"/>
            <p:nvPr/>
          </p:nvSpPr>
          <p:spPr>
            <a:xfrm>
              <a:off x="6060377" y="4104690"/>
              <a:ext cx="363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Apresenta três níveis de Qualidade de Serviço (</a:t>
              </a:r>
              <a:r>
                <a:rPr lang="pt-BR" b="1" kern="1200" dirty="0" err="1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QoS</a:t>
              </a: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3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1317</Words>
  <Application>Microsoft Office PowerPoint</Application>
  <PresentationFormat>Apresentação na tela (4:3)</PresentationFormat>
  <Paragraphs>216</Paragraphs>
  <Slides>58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58</vt:i4>
      </vt:variant>
    </vt:vector>
  </HeadingPairs>
  <TitlesOfParts>
    <vt:vector size="64" baseType="lpstr">
      <vt:lpstr>Arial</vt:lpstr>
      <vt:lpstr>Noto Sans Symbols</vt:lpstr>
      <vt:lpstr>Proxima Nova</vt:lpstr>
      <vt:lpstr>Calibri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30</cp:revision>
  <dcterms:created xsi:type="dcterms:W3CDTF">2018-08-18T04:32:45Z</dcterms:created>
  <dcterms:modified xsi:type="dcterms:W3CDTF">2023-09-11T20:24:43Z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